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79"/>
  </p:notesMasterIdLst>
  <p:handoutMasterIdLst>
    <p:handoutMasterId r:id="rId80"/>
  </p:handoutMasterIdLst>
  <p:sldIdLst>
    <p:sldId id="5509" r:id="rId48"/>
    <p:sldId id="5529" r:id="rId49"/>
    <p:sldId id="5574" r:id="rId50"/>
    <p:sldId id="5603" r:id="rId51"/>
    <p:sldId id="5602" r:id="rId52"/>
    <p:sldId id="5605" r:id="rId53"/>
    <p:sldId id="5594" r:id="rId54"/>
    <p:sldId id="5604" r:id="rId55"/>
    <p:sldId id="5595" r:id="rId56"/>
    <p:sldId id="5597" r:id="rId57"/>
    <p:sldId id="5608" r:id="rId58"/>
    <p:sldId id="5609" r:id="rId59"/>
    <p:sldId id="5606" r:id="rId60"/>
    <p:sldId id="5607" r:id="rId61"/>
    <p:sldId id="5611" r:id="rId62"/>
    <p:sldId id="5610" r:id="rId63"/>
    <p:sldId id="5613" r:id="rId64"/>
    <p:sldId id="5612" r:id="rId65"/>
    <p:sldId id="5614" r:id="rId66"/>
    <p:sldId id="5615" r:id="rId67"/>
    <p:sldId id="5616" r:id="rId68"/>
    <p:sldId id="5617" r:id="rId69"/>
    <p:sldId id="5618" r:id="rId70"/>
    <p:sldId id="5620" r:id="rId71"/>
    <p:sldId id="5622" r:id="rId72"/>
    <p:sldId id="5626" r:id="rId73"/>
    <p:sldId id="5619" r:id="rId74"/>
    <p:sldId id="5621" r:id="rId75"/>
    <p:sldId id="5623" r:id="rId76"/>
    <p:sldId id="5624" r:id="rId77"/>
    <p:sldId id="5625" r:id="rId7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D5E6"/>
    <a:srgbClr val="FFBD93"/>
    <a:srgbClr val="F5ABE2"/>
    <a:srgbClr val="2A55D6"/>
    <a:srgbClr val="0000FF"/>
    <a:srgbClr val="FF00C4"/>
    <a:srgbClr val="0432FF"/>
    <a:srgbClr val="67BDE3"/>
    <a:srgbClr val="E48B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74729" autoAdjust="0"/>
  </p:normalViewPr>
  <p:slideViewPr>
    <p:cSldViewPr>
      <p:cViewPr varScale="1">
        <p:scale>
          <a:sx n="94" d="100"/>
          <a:sy n="94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82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We say, "The variable named courseGrade is assigned a value of 99," or more simply, "courseGrade is assigned 99."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 number in front of the </a:t>
            </a:r>
            <a:r>
              <a:rPr lang="en-US" alt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e</a:t>
            </a:r>
            <a:r>
              <a:rPr lang="en-US" altLang="en-US" sz="1200" dirty="0"/>
              <a:t> does not need to contain a decimal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data types are compatible.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assign value of a smaller data type to a bigger data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5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want to assign a value of larger data type to a smaller data type we perform explicit type casting or narrowing.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class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method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predefined class name.</a:t>
            </a:r>
          </a:p>
          <a:p>
            <a:pPr fontAlgn="base"/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variable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variable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934311-F663-E943-A250-37843231702B}"/>
              </a:ext>
            </a:extLst>
          </p:cNvPr>
          <p:cNvSpPr/>
          <p:nvPr userDrawn="1"/>
        </p:nvSpPr>
        <p:spPr>
          <a:xfrm>
            <a:off x="7308304" y="6417386"/>
            <a:ext cx="110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Dr. Nour Alserr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7E4FF-0C8E-4B43-873E-A45B860C92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61" y="6453336"/>
            <a:ext cx="200251" cy="200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-288540" y="1356571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2 Basic Computation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Identifiers, Assignments,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Expressions, and Constants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1/10/2023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18" y="486544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altLang="en-US" sz="2800" dirty="0"/>
              <a:t>An assignment statement is used to </a:t>
            </a:r>
            <a:r>
              <a:rPr lang="en-US" altLang="en-US" sz="2800" b="1" dirty="0">
                <a:solidFill>
                  <a:srgbClr val="7030A0"/>
                </a:solidFill>
              </a:rPr>
              <a:t>assign</a:t>
            </a:r>
            <a:r>
              <a:rPr lang="en-US" altLang="en-US" sz="2800" dirty="0"/>
              <a:t> a </a:t>
            </a:r>
            <a:r>
              <a:rPr lang="en-US" altLang="en-US" sz="2800" u="sng" dirty="0"/>
              <a:t>value</a:t>
            </a:r>
            <a:r>
              <a:rPr lang="en-US" altLang="en-US" sz="2800" dirty="0"/>
              <a:t> to a variable.</a:t>
            </a:r>
            <a:endParaRPr lang="ar-SA" altLang="en-US" sz="2800" dirty="0"/>
          </a:p>
          <a:p>
            <a:pPr algn="just"/>
            <a:endParaRPr lang="en-US" sz="28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6E62A-5A18-F54D-A990-651A102CEEDE}"/>
              </a:ext>
            </a:extLst>
          </p:cNvPr>
          <p:cNvSpPr/>
          <p:nvPr/>
        </p:nvSpPr>
        <p:spPr>
          <a:xfrm>
            <a:off x="253431" y="106112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ar-SA" altLang="en-US" sz="2800" dirty="0"/>
          </a:p>
          <a:p>
            <a:r>
              <a:rPr lang="en-US" altLang="en-US" sz="2800" dirty="0"/>
              <a:t>                                          </a:t>
            </a:r>
          </a:p>
          <a:p>
            <a:endParaRPr lang="en-US" altLang="en-US" sz="2800" dirty="0"/>
          </a:p>
          <a:p>
            <a:r>
              <a:rPr lang="en-US" altLang="en-US" sz="2800" dirty="0"/>
              <a:t>                                              =   </a:t>
            </a:r>
            <a:endParaRPr lang="ar-SA" altLang="en-US" sz="2800" dirty="0"/>
          </a:p>
          <a:p>
            <a:endParaRPr lang="ar-SA" altLang="en-US" sz="2800" dirty="0"/>
          </a:p>
          <a:p>
            <a:r>
              <a:rPr lang="en-US" altLang="en-US" sz="2800" dirty="0"/>
              <a:t>                   courseGrade    =           99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B8896-3C1B-A242-B4BD-84E1D672F574}"/>
              </a:ext>
            </a:extLst>
          </p:cNvPr>
          <p:cNvSpPr/>
          <p:nvPr/>
        </p:nvSpPr>
        <p:spPr>
          <a:xfrm>
            <a:off x="205172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Variable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208FE-2B29-8240-ADD4-747CB35E6E5B}"/>
              </a:ext>
            </a:extLst>
          </p:cNvPr>
          <p:cNvSpPr/>
          <p:nvPr/>
        </p:nvSpPr>
        <p:spPr>
          <a:xfrm>
            <a:off x="468630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295B1-49B7-9B4F-952E-913DFEC52016}"/>
              </a:ext>
            </a:extLst>
          </p:cNvPr>
          <p:cNvCxnSpPr>
            <a:cxnSpLocks/>
          </p:cNvCxnSpPr>
          <p:nvPr/>
        </p:nvCxnSpPr>
        <p:spPr>
          <a:xfrm>
            <a:off x="4139952" y="3670537"/>
            <a:ext cx="0" cy="76657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CF9B3-DCFD-E642-A359-21CCDA693B09}"/>
              </a:ext>
            </a:extLst>
          </p:cNvPr>
          <p:cNvSpPr/>
          <p:nvPr/>
        </p:nvSpPr>
        <p:spPr>
          <a:xfrm>
            <a:off x="2718633" y="4475062"/>
            <a:ext cx="2842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altLang="en-US" sz="2400" b="1" i="1" dirty="0">
                <a:solidFill>
                  <a:srgbClr val="7030A0"/>
                </a:solidFill>
              </a:rPr>
              <a:t>assignment operator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691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464F6-3A2C-734D-B6B9-10E912F7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40652"/>
            <a:ext cx="43434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5E378-BDAB-AC46-9538-DE174457EB6B}"/>
              </a:ext>
            </a:extLst>
          </p:cNvPr>
          <p:cNvSpPr/>
          <p:nvPr/>
        </p:nvSpPr>
        <p:spPr>
          <a:xfrm>
            <a:off x="3740304" y="908720"/>
            <a:ext cx="102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Syntax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E4FD5-03B3-2E4D-9802-AA118CD3B4F3}"/>
              </a:ext>
            </a:extLst>
          </p:cNvPr>
          <p:cNvCxnSpPr>
            <a:cxnSpLocks/>
          </p:cNvCxnSpPr>
          <p:nvPr/>
        </p:nvCxnSpPr>
        <p:spPr>
          <a:xfrm>
            <a:off x="4928372" y="3038756"/>
            <a:ext cx="0" cy="1728192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AB6816-C761-A148-A787-5757CE14B2DA}"/>
              </a:ext>
            </a:extLst>
          </p:cNvPr>
          <p:cNvSpPr/>
          <p:nvPr/>
        </p:nvSpPr>
        <p:spPr>
          <a:xfrm>
            <a:off x="3154179" y="4672118"/>
            <a:ext cx="567328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Another </a:t>
            </a:r>
            <a:r>
              <a:rPr lang="en-US" altLang="en-US" sz="2400" dirty="0">
                <a:solidFill>
                  <a:srgbClr val="0000FF"/>
                </a:solidFill>
              </a:rPr>
              <a:t>variable</a:t>
            </a:r>
            <a:r>
              <a:rPr lang="en-US" altLang="en-US" sz="2400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rgbClr val="0000FF"/>
                </a:solidFill>
              </a:rPr>
              <a:t>Literal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constant (e.g., number).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Variables and literals with </a:t>
            </a:r>
            <a:r>
              <a:rPr lang="en-US" altLang="en-US" sz="2400" i="1" dirty="0">
                <a:solidFill>
                  <a:srgbClr val="0000FF"/>
                </a:solidFill>
              </a:rPr>
              <a:t>operators</a:t>
            </a:r>
            <a:r>
              <a:rPr lang="en-US" altLang="en-US" sz="2400" i="1" dirty="0"/>
              <a:t> (+,-).</a:t>
            </a:r>
            <a:endParaRPr lang="en-US" alt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236DE1-0A9B-BD4F-AF95-84B72E30A10F}"/>
              </a:ext>
            </a:extLst>
          </p:cNvPr>
          <p:cNvCxnSpPr>
            <a:cxnSpLocks/>
          </p:cNvCxnSpPr>
          <p:nvPr/>
        </p:nvCxnSpPr>
        <p:spPr>
          <a:xfrm>
            <a:off x="5796136" y="2852936"/>
            <a:ext cx="1224136" cy="0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883868-8B49-0E41-9581-F24C6AC5CE16}"/>
              </a:ext>
            </a:extLst>
          </p:cNvPr>
          <p:cNvSpPr/>
          <p:nvPr/>
        </p:nvSpPr>
        <p:spPr>
          <a:xfrm>
            <a:off x="6948264" y="2607295"/>
            <a:ext cx="1958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Evaluated </a:t>
            </a:r>
            <a:r>
              <a:rPr lang="en-US" sz="2400" i="1" dirty="0"/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66488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CDC-15B5-9F4A-8150-D49AE84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101B-A37E-7B4A-B0F9-19E64EB0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amount = 3.99;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firstInitial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'W’;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FinalGrade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midterm +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FinalExam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score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numberOfCards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+ handicap;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- 2;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byte = 8;</a:t>
            </a:r>
          </a:p>
          <a:p>
            <a:pPr eaLnBrk="1" hangingPunct="1">
              <a:buFontTx/>
              <a:buNone/>
            </a:pPr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E701-8FE9-C141-8DEB-58D38752F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3625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6D57B-9263-4947-A4A0-019A67BFFF3B}"/>
              </a:ext>
            </a:extLst>
          </p:cNvPr>
          <p:cNvSpPr/>
          <p:nvPr/>
        </p:nvSpPr>
        <p:spPr>
          <a:xfrm>
            <a:off x="165956" y="6396335"/>
            <a:ext cx="75743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A66E5-340A-5947-85F4-192F2BB8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54973"/>
            <a:ext cx="51308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3147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4C62-91CA-5E44-9C00-8252D3C6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6" y="1202814"/>
            <a:ext cx="6429660" cy="4694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7F4D9-E153-3C4B-B587-E07F8A62E272}"/>
              </a:ext>
            </a:extLst>
          </p:cNvPr>
          <p:cNvSpPr/>
          <p:nvPr/>
        </p:nvSpPr>
        <p:spPr>
          <a:xfrm>
            <a:off x="176746" y="6396335"/>
            <a:ext cx="66995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</p:spTree>
    <p:extLst>
      <p:ext uri="{BB962C8B-B14F-4D97-AF65-F5344CB8AC3E}">
        <p14:creationId xmlns:p14="http://schemas.microsoft.com/office/powerpoint/2010/main" val="3266080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86E4-19F7-A54E-98A4-D1DA760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A17C4-9200-D348-83DD-AB4149848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>
          <a:xfrm>
            <a:off x="2538484" y="1124744"/>
            <a:ext cx="6263742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BF60A-1521-804C-AA9E-B9663FA42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7FA958-D2A1-054D-AD59-86DD2E55E2E8}"/>
              </a:ext>
            </a:extLst>
          </p:cNvPr>
          <p:cNvCxnSpPr>
            <a:cxnSpLocks/>
          </p:cNvCxnSpPr>
          <p:nvPr/>
        </p:nvCxnSpPr>
        <p:spPr>
          <a:xfrm>
            <a:off x="4572000" y="4149080"/>
            <a:ext cx="13648" cy="118719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68BCF2-F825-4C48-A87A-A0D76C2C405C}"/>
              </a:ext>
            </a:extLst>
          </p:cNvPr>
          <p:cNvSpPr/>
          <p:nvPr/>
        </p:nvSpPr>
        <p:spPr>
          <a:xfrm>
            <a:off x="3707904" y="5304170"/>
            <a:ext cx="20613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dirty="0"/>
              <a:t>Uninitialized</a:t>
            </a:r>
          </a:p>
          <a:p>
            <a:r>
              <a:rPr lang="en-US" altLang="en-US" sz="2400" dirty="0"/>
              <a:t>(default value)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94423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821-EA79-3E4E-82AE-508A85B2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E8D3-D89A-894B-8FDA-57122C5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To protect against an </a:t>
            </a:r>
            <a:r>
              <a:rPr lang="en-US" altLang="en-US" b="1" dirty="0"/>
              <a:t>uninitialized variable </a:t>
            </a:r>
            <a:r>
              <a:rPr lang="en-US" altLang="en-US" dirty="0"/>
              <a:t>(and to keep the compiler </a:t>
            </a:r>
            <a:r>
              <a:rPr lang="en-US" altLang="en-US" b="1" dirty="0">
                <a:solidFill>
                  <a:srgbClr val="FF0000"/>
                </a:solidFill>
              </a:rPr>
              <a:t>happy          </a:t>
            </a:r>
            <a:r>
              <a:rPr lang="en-US" altLang="en-US" dirty="0"/>
              <a:t> assign a value </a:t>
            </a:r>
            <a:r>
              <a:rPr lang="en-US" altLang="en-US" u="sng" dirty="0"/>
              <a:t>at the time </a:t>
            </a:r>
            <a:r>
              <a:rPr lang="en-US" altLang="en-US" dirty="0"/>
              <a:t>the variable is declared.</a:t>
            </a:r>
          </a:p>
          <a:p>
            <a:pPr eaLnBrk="1" hangingPunct="1"/>
            <a:r>
              <a:rPr lang="en-US" altLang="en-US" dirty="0"/>
              <a:t>Examples: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count = 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char grade = ‘A’;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a =10, b=20, c=30;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E319A-1AC8-0F4A-B7A8-624AE3E4D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55E15-D142-8D4F-A9BA-F8C6CFE1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527757" cy="527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0E8C9-CE95-7A49-B06A-00D6FF9A9378}"/>
              </a:ext>
            </a:extLst>
          </p:cNvPr>
          <p:cNvSpPr/>
          <p:nvPr/>
        </p:nvSpPr>
        <p:spPr>
          <a:xfrm>
            <a:off x="467544" y="3347120"/>
            <a:ext cx="4752528" cy="65794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8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D87D05-6218-5E40-9157-23CA080D8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1" y="1243775"/>
            <a:ext cx="812449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732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79BB6-C572-3045-82CF-3A9EE3AE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177" r="1913" b="4355"/>
          <a:stretch>
            <a:fillRect/>
          </a:stretch>
        </p:blipFill>
        <p:spPr bwMode="auto">
          <a:xfrm>
            <a:off x="1466850" y="1628800"/>
            <a:ext cx="6153150" cy="360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9853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28B0-2B3B-BB49-A4E2-592C959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B00F-B563-764C-AD94-2C004A310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Literal expressions </a:t>
            </a:r>
            <a:r>
              <a:rPr lang="en-US" altLang="en-US" sz="2800" dirty="0"/>
              <a:t>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2, 3.7,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'y'</a:t>
            </a:r>
            <a:r>
              <a:rPr lang="en-US" altLang="en-US" sz="2800" dirty="0"/>
              <a:t> 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constants</a:t>
            </a:r>
            <a:r>
              <a:rPr lang="en-US" altLang="en-US" sz="2800" b="1" dirty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Integer constants </a:t>
            </a:r>
            <a:r>
              <a:rPr lang="en-US" altLang="en-US" sz="2800" dirty="0"/>
              <a:t>can be preceded by a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–</a:t>
            </a:r>
            <a:r>
              <a:rPr lang="en-US" altLang="en-US" sz="2800" dirty="0"/>
              <a:t> sign (no commas)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+2 , +199 , -5147483648 , 2.71828 , 29002, 0</a:t>
            </a:r>
            <a:endParaRPr lang="en-US" altLang="en-US" sz="2600" dirty="0"/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Floating-point</a:t>
            </a:r>
            <a:r>
              <a:rPr lang="en-US" altLang="en-US" sz="2800" dirty="0"/>
              <a:t> constants can be written </a:t>
            </a:r>
          </a:p>
          <a:p>
            <a:pPr lvl="1" eaLnBrk="1" hangingPunct="1"/>
            <a:r>
              <a:rPr lang="en-US" altLang="en-US" sz="2400" dirty="0"/>
              <a:t>With digits after a decimal point or</a:t>
            </a:r>
          </a:p>
          <a:p>
            <a:pPr lvl="1" eaLnBrk="1" hangingPunct="1"/>
            <a:r>
              <a:rPr lang="en-US" altLang="en-US" sz="2400" dirty="0"/>
              <a:t>Using </a:t>
            </a:r>
            <a:r>
              <a:rPr lang="en-US" altLang="en-US" sz="2400" i="1" dirty="0"/>
              <a:t>e notation.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8D7D6-A3C7-6741-BBFF-D6A678264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5112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3200" dirty="0"/>
              <a:t>Write Java statements to </a:t>
            </a:r>
            <a:r>
              <a:rPr lang="en-US" altLang="en-US" sz="3200" b="1" dirty="0">
                <a:solidFill>
                  <a:srgbClr val="7030A0"/>
                </a:solidFill>
              </a:rPr>
              <a:t>declare variables </a:t>
            </a:r>
            <a:r>
              <a:rPr lang="en-US" altLang="en-US" sz="3200" dirty="0"/>
              <a:t>and define named constants.</a:t>
            </a:r>
          </a:p>
          <a:p>
            <a:pPr algn="just" eaLnBrk="1" hangingPunct="1"/>
            <a:r>
              <a:rPr lang="en-US" altLang="en-US" sz="3200" dirty="0"/>
              <a:t>Write </a:t>
            </a:r>
            <a:r>
              <a:rPr lang="en-US" altLang="en-US" sz="3200" b="1" dirty="0">
                <a:solidFill>
                  <a:srgbClr val="7030A0"/>
                </a:solidFill>
              </a:rPr>
              <a:t>assignment statements </a:t>
            </a:r>
            <a:r>
              <a:rPr lang="en-US" altLang="en-US" sz="3200" dirty="0"/>
              <a:t>and </a:t>
            </a:r>
            <a:r>
              <a:rPr lang="en-US" altLang="en-US" sz="3200" b="1" dirty="0">
                <a:solidFill>
                  <a:srgbClr val="7030A0"/>
                </a:solidFill>
              </a:rPr>
              <a:t>expressions</a:t>
            </a:r>
            <a:r>
              <a:rPr lang="en-US" altLang="en-US" sz="3200" dirty="0"/>
              <a:t> containing variables and constants.</a:t>
            </a:r>
          </a:p>
          <a:p>
            <a:pPr algn="just" eaLnBrk="1" hangingPunct="1"/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9413-D7C6-1A4A-810B-813A8B1A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Notation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CAEF6-03CB-BD48-8C1A-82A87281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151" r="3533" b="8734"/>
          <a:stretch/>
        </p:blipFill>
        <p:spPr>
          <a:xfrm>
            <a:off x="899592" y="1412776"/>
            <a:ext cx="6624736" cy="4248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98C22-BE6A-454C-8AB3-359A1EE5A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6C35C-98DD-B14B-A8C5-5FACCE0CA612}"/>
              </a:ext>
            </a:extLst>
          </p:cNvPr>
          <p:cNvSpPr/>
          <p:nvPr/>
        </p:nvSpPr>
        <p:spPr>
          <a:xfrm>
            <a:off x="22860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sciencenotes.org</a:t>
            </a:r>
            <a:r>
              <a:rPr lang="en-US" sz="1100" dirty="0">
                <a:solidFill>
                  <a:srgbClr val="2A55D6"/>
                </a:solidFill>
              </a:rPr>
              <a:t>/scientific-notation-working-with-exponents/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EC45422-E3B2-C048-82DB-D25E4532F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270710" y="2132856"/>
            <a:ext cx="125361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458C951-C41C-F84D-A817-7E04E954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553200" y="4005064"/>
            <a:ext cx="97112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BDFD0-7BC5-EE40-A503-C44D76FFCFE7}"/>
              </a:ext>
            </a:extLst>
          </p:cNvPr>
          <p:cNvSpPr/>
          <p:nvPr/>
        </p:nvSpPr>
        <p:spPr>
          <a:xfrm>
            <a:off x="5912348" y="294530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4.5e3 = 45e3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B323-BAE9-7F4C-942D-50915EB329DC}"/>
              </a:ext>
            </a:extLst>
          </p:cNvPr>
          <p:cNvSpPr/>
          <p:nvPr/>
        </p:nvSpPr>
        <p:spPr>
          <a:xfrm>
            <a:off x="7014524" y="4705980"/>
            <a:ext cx="2149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6.77e-2</a:t>
            </a:r>
          </a:p>
        </p:txBody>
      </p:sp>
    </p:spTree>
    <p:extLst>
      <p:ext uri="{BB962C8B-B14F-4D97-AF65-F5344CB8AC3E}">
        <p14:creationId xmlns:p14="http://schemas.microsoft.com/office/powerpoint/2010/main" val="35676104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EDA3-F0E2-E34A-9AB3-1FF4F43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BF18-16AC-DA49-B276-0ABE00EF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76" y="91440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Floating-point numbers often are only </a:t>
            </a:r>
            <a:r>
              <a:rPr lang="en-US" altLang="en-US" b="1" dirty="0">
                <a:solidFill>
                  <a:srgbClr val="7030A0"/>
                </a:solidFill>
              </a:rPr>
              <a:t>approximations</a:t>
            </a:r>
            <a:r>
              <a:rPr lang="en-US" altLang="en-US" dirty="0"/>
              <a:t> since they are stored </a:t>
            </a:r>
            <a:r>
              <a:rPr lang="en-US" altLang="en-US" b="1" u="sng" dirty="0"/>
              <a:t>with a finite number of bits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</a:t>
            </a:r>
            <a:r>
              <a:rPr lang="en-US" altLang="en-US" dirty="0"/>
              <a:t> is slightly less than 1/3.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 + 1.0/3.0 + 1.0/3.0</a:t>
            </a:r>
            <a:r>
              <a:rPr lang="en-US" altLang="en-US" dirty="0"/>
              <a:t>  is less than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5D38-439A-2B47-981F-742A66AA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A3782-EA1D-8344-AD8B-B2ABD2BA2A52}"/>
              </a:ext>
            </a:extLst>
          </p:cNvPr>
          <p:cNvSpPr/>
          <p:nvPr/>
        </p:nvSpPr>
        <p:spPr>
          <a:xfrm>
            <a:off x="165956" y="6380191"/>
            <a:ext cx="54141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fastbitlab.com</a:t>
            </a:r>
            <a:r>
              <a:rPr lang="en-US" sz="1100" dirty="0">
                <a:solidFill>
                  <a:srgbClr val="2A55D6"/>
                </a:solidFill>
              </a:rPr>
              <a:t>/single-vs-double-precision-floating-point-representation/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3278C-03B8-5D4F-B704-98AEFC51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26" y="4301498"/>
            <a:ext cx="4408226" cy="187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B61F6-4304-D34E-903A-A14C0A415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" y="2804973"/>
            <a:ext cx="4716016" cy="24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1547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A19-009F-5B4A-B807-719AD1C3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Named 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89AB-154F-984F-B39D-E8E0B471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Java provides mechanism to …</a:t>
            </a:r>
          </a:p>
          <a:p>
            <a:pPr lvl="1" eaLnBrk="1" hangingPunct="1"/>
            <a:r>
              <a:rPr lang="en-US" altLang="en-US" sz="2400" dirty="0"/>
              <a:t>Define a </a:t>
            </a:r>
            <a:r>
              <a:rPr lang="en-US" altLang="en-US" sz="2400" b="1" dirty="0">
                <a:solidFill>
                  <a:srgbClr val="7030A0"/>
                </a:solidFill>
              </a:rPr>
              <a:t>variable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Initialize</a:t>
            </a:r>
            <a:r>
              <a:rPr lang="en-US" altLang="en-US" sz="2400" dirty="0"/>
              <a:t> it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Fix</a:t>
            </a:r>
            <a:r>
              <a:rPr lang="en-US" altLang="en-US" sz="2400" dirty="0"/>
              <a:t> the </a:t>
            </a:r>
            <a:r>
              <a:rPr lang="en-US" altLang="en-US" sz="2400" b="1" dirty="0">
                <a:solidFill>
                  <a:srgbClr val="7030A0"/>
                </a:solidFill>
              </a:rPr>
              <a:t>value</a:t>
            </a:r>
            <a:r>
              <a:rPr lang="en-US" altLang="en-US" sz="2400" dirty="0"/>
              <a:t> so it cannot be changed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Type Variable = Constant;</a:t>
            </a:r>
            <a:b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</a:b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dirty="0"/>
              <a:t>Example: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double PI = 3.14159;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432D-5562-7549-9723-BD3D96A7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7F0B6-21DA-6544-BB89-4631612853AE}"/>
              </a:ext>
            </a:extLst>
          </p:cNvPr>
          <p:cNvSpPr/>
          <p:nvPr/>
        </p:nvSpPr>
        <p:spPr>
          <a:xfrm>
            <a:off x="165956" y="2996952"/>
            <a:ext cx="8673244" cy="648072"/>
          </a:xfrm>
          <a:prstGeom prst="rect">
            <a:avLst/>
          </a:prstGeom>
          <a:noFill/>
          <a:ln w="476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7045AE-5CA2-3A4D-9C4D-5913EA559643}"/>
              </a:ext>
            </a:extLst>
          </p:cNvPr>
          <p:cNvSpPr/>
          <p:nvPr/>
        </p:nvSpPr>
        <p:spPr>
          <a:xfrm>
            <a:off x="4860032" y="3068960"/>
            <a:ext cx="21602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43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9"/>
          <a:stretch/>
        </p:blipFill>
        <p:spPr>
          <a:xfrm>
            <a:off x="891198" y="1530079"/>
            <a:ext cx="7410691" cy="2224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42C739-1719-2545-9EB2-1B51FA5BDD8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When we assign value of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 to a </a:t>
            </a:r>
            <a:r>
              <a:rPr lang="en-US" altLang="en-US" sz="3200" b="1" kern="0" dirty="0">
                <a:solidFill>
                  <a:srgbClr val="7030A0"/>
                </a:solidFill>
              </a:rPr>
              <a:t>bigger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569649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91ED1-D790-D74D-95C3-97897972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5265875" cy="426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DA10A-51BA-7E44-A3C4-CF58FC80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068960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531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77E4D01-5D4F-124B-97B1-DE6BEAF5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b="48769"/>
          <a:stretch/>
        </p:blipFill>
        <p:spPr>
          <a:xfrm>
            <a:off x="971600" y="3140968"/>
            <a:ext cx="7410691" cy="1117906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CFD02-68E4-C244-9437-E9BB040488DA}"/>
              </a:ext>
            </a:extLst>
          </p:cNvPr>
          <p:cNvCxnSpPr>
            <a:cxnSpLocks/>
          </p:cNvCxnSpPr>
          <p:nvPr/>
        </p:nvCxnSpPr>
        <p:spPr>
          <a:xfrm>
            <a:off x="3923928" y="2492896"/>
            <a:ext cx="0" cy="7525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11C5F-8253-344D-BA58-58F4FC637BC8}"/>
              </a:ext>
            </a:extLst>
          </p:cNvPr>
          <p:cNvGrpSpPr/>
          <p:nvPr/>
        </p:nvGrpSpPr>
        <p:grpSpPr>
          <a:xfrm>
            <a:off x="3457439" y="2087805"/>
            <a:ext cx="970545" cy="405091"/>
            <a:chOff x="2123728" y="2308573"/>
            <a:chExt cx="1008112" cy="461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472955-0E1B-6E4E-9DB5-390D47022A6D}"/>
                </a:ext>
              </a:extLst>
            </p:cNvPr>
            <p:cNvSpPr/>
            <p:nvPr/>
          </p:nvSpPr>
          <p:spPr>
            <a:xfrm>
              <a:off x="2123728" y="2348880"/>
              <a:ext cx="1008112" cy="421358"/>
            </a:xfrm>
            <a:prstGeom prst="roundRect">
              <a:avLst/>
            </a:prstGeom>
            <a:solidFill>
              <a:srgbClr val="E8D5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EEE2FE-C611-3E46-A059-5378591B268F}"/>
                </a:ext>
              </a:extLst>
            </p:cNvPr>
            <p:cNvSpPr/>
            <p:nvPr/>
          </p:nvSpPr>
          <p:spPr>
            <a:xfrm>
              <a:off x="2246027" y="2308573"/>
              <a:ext cx="7393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5771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F05E-7691-E345-AB99-07B1ECA95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78" y="1579920"/>
            <a:ext cx="3978322" cy="1628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29248-00E3-5442-A317-3CC725D12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75990"/>
            <a:ext cx="3916702" cy="1603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501F55-BF0A-2443-9536-D1AFFE130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3981"/>
            <a:ext cx="4004935" cy="163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044200-F03B-5D49-94A0-D71D0C841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31" y="4093981"/>
            <a:ext cx="4016215" cy="16438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C81BF5-5A61-1646-AFD4-FCCDBDF5008F}"/>
              </a:ext>
            </a:extLst>
          </p:cNvPr>
          <p:cNvSpPr/>
          <p:nvPr/>
        </p:nvSpPr>
        <p:spPr>
          <a:xfrm>
            <a:off x="1043608" y="317915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7FE5E-3D92-0A41-A07E-CF7D805EE2F6}"/>
              </a:ext>
            </a:extLst>
          </p:cNvPr>
          <p:cNvSpPr/>
          <p:nvPr/>
        </p:nvSpPr>
        <p:spPr>
          <a:xfrm>
            <a:off x="1043608" y="58743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FE4C2E-1E46-3E40-94EE-F4A83ED8E32A}"/>
              </a:ext>
            </a:extLst>
          </p:cNvPr>
          <p:cNvSpPr/>
          <p:nvPr/>
        </p:nvSpPr>
        <p:spPr>
          <a:xfrm>
            <a:off x="5004048" y="317915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9F69C2-59D5-B54C-BC3E-79AE1F9949A0}"/>
              </a:ext>
            </a:extLst>
          </p:cNvPr>
          <p:cNvSpPr/>
          <p:nvPr/>
        </p:nvSpPr>
        <p:spPr>
          <a:xfrm>
            <a:off x="5030950" y="58743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4656614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1"/>
          <a:stretch/>
        </p:blipFill>
        <p:spPr>
          <a:xfrm>
            <a:off x="765723" y="1052736"/>
            <a:ext cx="7536354" cy="225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2C186-FAE5-7B46-968D-FA36740FD532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If we want to assign a value of </a:t>
            </a:r>
            <a:r>
              <a:rPr lang="en-US" altLang="en-US" sz="3200" b="1" kern="0" dirty="0">
                <a:solidFill>
                  <a:srgbClr val="7030A0"/>
                </a:solidFill>
              </a:rPr>
              <a:t>larger</a:t>
            </a:r>
            <a:r>
              <a:rPr lang="en-US" altLang="en-US" kern="0" dirty="0"/>
              <a:t> data type to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531181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A66F-0AD9-DC42-8E99-B3E50C87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1647"/>
          <a:stretch/>
        </p:blipFill>
        <p:spPr>
          <a:xfrm>
            <a:off x="177800" y="1092165"/>
            <a:ext cx="6375400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504C8-6898-D64A-BBFF-183E43EF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6" y="2731527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9296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1884-BF6F-524B-B109-06D3D29E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1255440"/>
            <a:ext cx="63754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9D992-07AD-6746-8EF8-584E30069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1"/>
          <a:stretch/>
        </p:blipFill>
        <p:spPr>
          <a:xfrm>
            <a:off x="6660232" y="1649140"/>
            <a:ext cx="2376264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2666DB-5458-3645-B8DB-E3438238557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/>
              <a:t>Any nonzero value to the right of the decimal point is </a:t>
            </a:r>
            <a:r>
              <a:rPr lang="en-US" altLang="en-US" sz="2800" b="1" i="1" dirty="0">
                <a:solidFill>
                  <a:srgbClr val="7030A0"/>
                </a:solidFill>
              </a:rPr>
              <a:t>truncated</a:t>
            </a:r>
            <a:r>
              <a:rPr lang="en-US" altLang="en-US" i="1" dirty="0"/>
              <a:t> </a:t>
            </a:r>
            <a:r>
              <a:rPr lang="en-US" altLang="en-US" dirty="0"/>
              <a:t>rather than </a:t>
            </a:r>
            <a:r>
              <a:rPr lang="en-US" altLang="en-US" sz="2800" b="1" i="1" dirty="0">
                <a:solidFill>
                  <a:srgbClr val="7030A0"/>
                </a:solidFill>
              </a:rPr>
              <a:t>rounded</a:t>
            </a:r>
            <a:r>
              <a:rPr lang="en-US" altLang="en-US" i="1" dirty="0"/>
              <a:t>.</a:t>
            </a:r>
            <a:endParaRPr lang="en-US" altLang="en-US" sz="180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540983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Identifier</a:t>
            </a:r>
            <a:r>
              <a:rPr lang="en-US" dirty="0"/>
              <a:t>: the name of something in a Java program, such as a </a:t>
            </a:r>
            <a:r>
              <a:rPr lang="en-US" b="1" dirty="0">
                <a:solidFill>
                  <a:srgbClr val="7030A0"/>
                </a:solidFill>
              </a:rPr>
              <a:t>variable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, or </a:t>
            </a:r>
            <a:r>
              <a:rPr lang="en-US" b="1" dirty="0">
                <a:solidFill>
                  <a:srgbClr val="7030A0"/>
                </a:solidFill>
              </a:rPr>
              <a:t>method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must not</a:t>
            </a:r>
            <a:r>
              <a:rPr lang="en-US" dirty="0"/>
              <a:t> start with a </a:t>
            </a:r>
            <a:r>
              <a:rPr lang="en-US" b="1" u="sng" dirty="0"/>
              <a:t>digit</a:t>
            </a:r>
            <a:r>
              <a:rPr lang="en-US" dirty="0"/>
              <a:t> and may contain: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Letters,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Digits 0 through 9,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underscore character </a:t>
            </a:r>
            <a:r>
              <a:rPr lang="en-US" altLang="en-US" sz="2400" dirty="0"/>
              <a:t>(_)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symbol $ is also allowed (reserved) </a:t>
            </a:r>
          </a:p>
          <a:p>
            <a:pPr algn="just"/>
            <a:endParaRPr lang="en-US" dirty="0"/>
          </a:p>
          <a:p>
            <a:pPr algn="just"/>
            <a:r>
              <a:rPr lang="en-US" altLang="en-US" dirty="0"/>
              <a:t>Since Java is </a:t>
            </a:r>
            <a:r>
              <a:rPr lang="en-US" altLang="en-US" i="1" dirty="0"/>
              <a:t>case sensitive</a:t>
            </a:r>
            <a:r>
              <a:rPr lang="en-US" altLang="en-US" dirty="0"/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/>
              <a:t> are different identifiers.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4754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B17F4-51F1-F54A-9336-72063E8E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980728"/>
            <a:ext cx="51816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34A1-2F42-DD42-8F06-99D7793F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3717032"/>
            <a:ext cx="5181600" cy="234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FF7FDC-6DF5-714B-AA5B-508A6DD871E9}"/>
              </a:ext>
            </a:extLst>
          </p:cNvPr>
          <p:cNvSpPr/>
          <p:nvPr/>
        </p:nvSpPr>
        <p:spPr>
          <a:xfrm>
            <a:off x="5580112" y="1923502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1B543-2C17-9E4F-B9F0-1CC0BCBE6772}"/>
              </a:ext>
            </a:extLst>
          </p:cNvPr>
          <p:cNvSpPr/>
          <p:nvPr/>
        </p:nvSpPr>
        <p:spPr>
          <a:xfrm>
            <a:off x="5580112" y="470711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788710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1F002-4970-5244-B5FA-7BB99EE2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5" y="1255440"/>
            <a:ext cx="5181600" cy="2349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35B936-0D56-9D45-8748-F5BF597D1480}"/>
              </a:ext>
            </a:extLst>
          </p:cNvPr>
          <p:cNvSpPr/>
          <p:nvPr/>
        </p:nvSpPr>
        <p:spPr>
          <a:xfrm>
            <a:off x="5580112" y="1923502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C1D5F-F980-6941-BBEE-BCF8B5A70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5" y="3896639"/>
            <a:ext cx="5181600" cy="234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B5C923-0FDA-1540-A727-A4E296DC9E40}"/>
              </a:ext>
            </a:extLst>
          </p:cNvPr>
          <p:cNvSpPr/>
          <p:nvPr/>
        </p:nvSpPr>
        <p:spPr>
          <a:xfrm>
            <a:off x="5580112" y="4886723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6613255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7B6C9C-6C63-F54B-BC36-0D933945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6" y="1556792"/>
            <a:ext cx="8176794" cy="3466430"/>
          </a:xfrm>
        </p:spPr>
      </p:pic>
    </p:spTree>
    <p:extLst>
      <p:ext uri="{BB962C8B-B14F-4D97-AF65-F5344CB8AC3E}">
        <p14:creationId xmlns:p14="http://schemas.microsoft.com/office/powerpoint/2010/main" val="22413379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000C57-C3F0-304B-B67E-83C321FF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6" y="1556792"/>
            <a:ext cx="8176794" cy="3466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638CD-1E75-0444-8DBE-ADD9F6F34F76}"/>
              </a:ext>
            </a:extLst>
          </p:cNvPr>
          <p:cNvSpPr/>
          <p:nvPr/>
        </p:nvSpPr>
        <p:spPr>
          <a:xfrm>
            <a:off x="2483768" y="1772816"/>
            <a:ext cx="792088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5A4E36-B2C4-5C40-903D-631241971681}"/>
              </a:ext>
            </a:extLst>
          </p:cNvPr>
          <p:cNvSpPr/>
          <p:nvPr/>
        </p:nvSpPr>
        <p:spPr>
          <a:xfrm>
            <a:off x="5004048" y="2636912"/>
            <a:ext cx="936104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3703-AA5B-ED4E-9140-878419695DB7}"/>
              </a:ext>
            </a:extLst>
          </p:cNvPr>
          <p:cNvSpPr/>
          <p:nvPr/>
        </p:nvSpPr>
        <p:spPr>
          <a:xfrm>
            <a:off x="2339752" y="3525619"/>
            <a:ext cx="36004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60-52D6-304C-95B7-5F5B8845DBD0}"/>
              </a:ext>
            </a:extLst>
          </p:cNvPr>
          <p:cNvSpPr/>
          <p:nvPr/>
        </p:nvSpPr>
        <p:spPr>
          <a:xfrm>
            <a:off x="4139952" y="2636912"/>
            <a:ext cx="72008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BEAEF-81F4-0B40-ABEE-716E1A01C5AC}"/>
              </a:ext>
            </a:extLst>
          </p:cNvPr>
          <p:cNvSpPr/>
          <p:nvPr/>
        </p:nvSpPr>
        <p:spPr>
          <a:xfrm>
            <a:off x="6399667" y="2636912"/>
            <a:ext cx="692613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84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D10E-30CC-7A4F-9152-10DD970E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FD16-7169-5042-AEDB-FB86F59DC4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E1E0-7BEC-4044-A1E8-0E6886A7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746250"/>
            <a:ext cx="8902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dirty="0"/>
              <a:t>What are the valid identifiers ?!</a:t>
            </a:r>
          </a:p>
          <a:p>
            <a:pPr marL="0" indent="0">
              <a:buNone/>
            </a:pPr>
            <a:r>
              <a:rPr lang="en-US" dirty="0"/>
              <a:t>                        miles</a:t>
            </a:r>
          </a:p>
          <a:p>
            <a:pPr marL="0" indent="0">
              <a:buNone/>
            </a:pP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Four_Students$2021</a:t>
            </a:r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 Students$2021</a:t>
            </a: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8509A-2B40-5947-80D8-CDF871EF1224}"/>
              </a:ext>
            </a:extLst>
          </p:cNvPr>
          <p:cNvSpPr/>
          <p:nvPr/>
        </p:nvSpPr>
        <p:spPr>
          <a:xfrm>
            <a:off x="4294039" y="3244334"/>
            <a:ext cx="68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2A6F9-9F6F-0942-B567-CFEA57B38413}"/>
              </a:ext>
            </a:extLst>
          </p:cNvPr>
          <p:cNvSpPr/>
          <p:nvPr/>
        </p:nvSpPr>
        <p:spPr>
          <a:xfrm>
            <a:off x="5652120" y="2474873"/>
            <a:ext cx="642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A8A95-6787-F645-8A87-B9FC0F2DA692}"/>
              </a:ext>
            </a:extLst>
          </p:cNvPr>
          <p:cNvSpPr/>
          <p:nvPr/>
        </p:nvSpPr>
        <p:spPr>
          <a:xfrm>
            <a:off x="6282132" y="3786639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4#R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A495F-6599-FA44-81FC-528A5648BF0D}"/>
              </a:ext>
            </a:extLst>
          </p:cNvPr>
          <p:cNvSpPr/>
          <p:nvPr/>
        </p:nvSpPr>
        <p:spPr>
          <a:xfrm>
            <a:off x="2083957" y="3657954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A09B1-33E7-AF4E-8972-536CF52FB798}"/>
              </a:ext>
            </a:extLst>
          </p:cNvPr>
          <p:cNvSpPr/>
          <p:nvPr/>
        </p:nvSpPr>
        <p:spPr>
          <a:xfrm>
            <a:off x="4757082" y="4797152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--a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2D1A1-FA2B-5241-B380-C91677113062}"/>
              </a:ext>
            </a:extLst>
          </p:cNvPr>
          <p:cNvSpPr/>
          <p:nvPr/>
        </p:nvSpPr>
        <p:spPr>
          <a:xfrm>
            <a:off x="7650139" y="262762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1F9A1-72ED-C845-814E-D169249BCEAF}"/>
              </a:ext>
            </a:extLst>
          </p:cNvPr>
          <p:cNvSpPr/>
          <p:nvPr/>
        </p:nvSpPr>
        <p:spPr>
          <a:xfrm>
            <a:off x="6471769" y="5074151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#44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8AB06-0571-6B47-99BB-DB800B6BFAE9}"/>
              </a:ext>
            </a:extLst>
          </p:cNvPr>
          <p:cNvSpPr/>
          <p:nvPr/>
        </p:nvSpPr>
        <p:spPr>
          <a:xfrm>
            <a:off x="3906356" y="5304983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34327-4D3F-B74D-9141-0CFD8E49F713}"/>
              </a:ext>
            </a:extLst>
          </p:cNvPr>
          <p:cNvSpPr/>
          <p:nvPr/>
        </p:nvSpPr>
        <p:spPr>
          <a:xfrm>
            <a:off x="7829034" y="406363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5DE6C-0C61-574F-B334-CAFEFA8BAE8D}"/>
              </a:ext>
            </a:extLst>
          </p:cNvPr>
          <p:cNvSpPr/>
          <p:nvPr/>
        </p:nvSpPr>
        <p:spPr>
          <a:xfrm>
            <a:off x="6808559" y="1713558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public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0D8879-D1BA-2A42-928D-525B1E27B1ED}"/>
              </a:ext>
            </a:extLst>
          </p:cNvPr>
          <p:cNvSpPr/>
          <p:nvPr/>
        </p:nvSpPr>
        <p:spPr>
          <a:xfrm>
            <a:off x="3851468" y="2224789"/>
            <a:ext cx="52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96DE4-8391-A240-A49B-690B952DABD6}"/>
              </a:ext>
            </a:extLst>
          </p:cNvPr>
          <p:cNvSpPr/>
          <p:nvPr/>
        </p:nvSpPr>
        <p:spPr>
          <a:xfrm>
            <a:off x="1214807" y="402190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E0662-E84E-2144-8103-935906738A87}"/>
              </a:ext>
            </a:extLst>
          </p:cNvPr>
          <p:cNvSpPr/>
          <p:nvPr/>
        </p:nvSpPr>
        <p:spPr>
          <a:xfrm>
            <a:off x="7753532" y="5245383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4814A-418B-7B42-A457-C2611F651C02}"/>
              </a:ext>
            </a:extLst>
          </p:cNvPr>
          <p:cNvSpPr/>
          <p:nvPr/>
        </p:nvSpPr>
        <p:spPr>
          <a:xfrm>
            <a:off x="3536703" y="4241413"/>
            <a:ext cx="947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5929789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9537-94DA-BC4B-B0A1-3E3B8D46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Keywords or Reserved Words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37EA1-FB66-ED40-8B65-665089D1E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2CBE-F2D9-2B49-98DC-669F1C18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2" y="2713155"/>
            <a:ext cx="6503696" cy="356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F4C6A-0985-6B4F-9B3A-1DBD4515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Words 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if</a:t>
            </a:r>
            <a:r>
              <a:rPr lang="en-US" altLang="en-US" sz="2000" dirty="0"/>
              <a:t>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keywords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reserved</a:t>
            </a:r>
            <a:r>
              <a:rPr lang="en-US" altLang="en-US" sz="2800" i="1" dirty="0"/>
              <a:t> </a:t>
            </a:r>
            <a:r>
              <a:rPr lang="en-US" altLang="en-US" sz="2800" b="1" i="1" dirty="0">
                <a:solidFill>
                  <a:srgbClr val="7030A0"/>
                </a:solidFill>
              </a:rPr>
              <a:t>words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have </a:t>
            </a:r>
            <a:r>
              <a:rPr lang="en-US" altLang="en-US" sz="2800" b="1" u="sng" dirty="0"/>
              <a:t>special</a:t>
            </a:r>
            <a:r>
              <a:rPr lang="en-US" altLang="en-US" sz="2800" u="sng" dirty="0"/>
              <a:t>, </a:t>
            </a:r>
            <a:r>
              <a:rPr lang="en-US" altLang="en-US" sz="2800" b="1" u="sng" dirty="0"/>
              <a:t>predefined</a:t>
            </a:r>
            <a:r>
              <a:rPr lang="en-US" altLang="en-US" sz="2800" u="sng" dirty="0"/>
              <a:t> meanings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sz="2400" dirty="0"/>
              <a:t>Cannot be used as identifiers.</a:t>
            </a:r>
          </a:p>
          <a:p>
            <a:pPr marL="0" indent="0" algn="just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63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Where to Declare Variables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en-US" sz="2400" dirty="0"/>
              <a:t>Just </a:t>
            </a:r>
            <a:r>
              <a:rPr lang="en-US" altLang="en-US" sz="2400" b="1" dirty="0">
                <a:solidFill>
                  <a:srgbClr val="7030A0"/>
                </a:solidFill>
              </a:rPr>
              <a:t>before using it</a:t>
            </a:r>
            <a:r>
              <a:rPr lang="en-US" altLang="en-US" sz="2400" dirty="0"/>
              <a:t>, or</a:t>
            </a:r>
          </a:p>
          <a:p>
            <a:pPr lvl="1" eaLnBrk="1" hangingPunct="1"/>
            <a:r>
              <a:rPr lang="en-US" altLang="en-US" sz="2400" dirty="0"/>
              <a:t>At the </a:t>
            </a:r>
            <a:r>
              <a:rPr lang="en-US" altLang="en-US" sz="2400" b="1" dirty="0">
                <a:solidFill>
                  <a:srgbClr val="7030A0"/>
                </a:solidFill>
              </a:rPr>
              <a:t>beginning</a:t>
            </a:r>
            <a:r>
              <a:rPr lang="en-US" altLang="en-US" sz="2400" dirty="0"/>
              <a:t> of the section of your program (</a:t>
            </a:r>
            <a:r>
              <a:rPr lang="en-US" altLang="en-US" sz="2400" b="1" dirty="0"/>
              <a:t>main method</a:t>
            </a:r>
            <a:r>
              <a:rPr lang="en-US" altLang="en-US" sz="2400" dirty="0"/>
              <a:t>) that is enclosed in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{}</a:t>
            </a:r>
            <a:r>
              <a:rPr lang="en-US" altLang="en-US" sz="2400" dirty="0"/>
              <a:t>.</a:t>
            </a:r>
          </a:p>
          <a:p>
            <a:pPr marL="344487" lvl="1" indent="0" eaLnBrk="1" hangingPunct="1">
              <a:buNone/>
            </a:pPr>
            <a:endParaRPr lang="en-US" altLang="en-US" sz="2400" dirty="0"/>
          </a:p>
          <a:p>
            <a:pPr lvl="1" eaLnBrk="1" hangingPunct="1"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	public static void main(String[]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args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	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{ /* declare variables here */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. . .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 algn="just"/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0E521-A161-844C-9B21-BFE882EB2EE3}"/>
              </a:ext>
            </a:extLst>
          </p:cNvPr>
          <p:cNvSpPr/>
          <p:nvPr/>
        </p:nvSpPr>
        <p:spPr>
          <a:xfrm>
            <a:off x="611560" y="2492896"/>
            <a:ext cx="7704856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3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248748</TotalTime>
  <Words>788</Words>
  <Application>Microsoft Macintosh PowerPoint</Application>
  <PresentationFormat>On-screen Show (4:3)</PresentationFormat>
  <Paragraphs>217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31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2 Basic Computation Part 1 Identifiers, Assignments,  Expressions, and Constants    </vt:lpstr>
      <vt:lpstr>Objectives</vt:lpstr>
      <vt:lpstr>Java identifiers</vt:lpstr>
      <vt:lpstr>Java identifiers</vt:lpstr>
      <vt:lpstr>Java identifiers</vt:lpstr>
      <vt:lpstr>Java identifiers</vt:lpstr>
      <vt:lpstr>Java identifiers</vt:lpstr>
      <vt:lpstr>Keywords or Reserved Words</vt:lpstr>
      <vt:lpstr>Where to Declare Variables</vt:lpstr>
      <vt:lpstr>Assignment Statements</vt:lpstr>
      <vt:lpstr>Assignment Statements</vt:lpstr>
      <vt:lpstr>Assignment Examples</vt:lpstr>
      <vt:lpstr>Assignment Statements</vt:lpstr>
      <vt:lpstr>Assignment Statements</vt:lpstr>
      <vt:lpstr>Initializing Variables</vt:lpstr>
      <vt:lpstr>Initializing Variables</vt:lpstr>
      <vt:lpstr>Sample Program</vt:lpstr>
      <vt:lpstr>Sample Program (Output)</vt:lpstr>
      <vt:lpstr>Constants</vt:lpstr>
      <vt:lpstr>e Notation</vt:lpstr>
      <vt:lpstr>Floating-point</vt:lpstr>
      <vt:lpstr>Named Constants</vt:lpstr>
      <vt:lpstr>Type Casting (1/2)</vt:lpstr>
      <vt:lpstr>Type Casting (1/2)</vt:lpstr>
      <vt:lpstr>Type Casting (1/2)</vt:lpstr>
      <vt:lpstr>Type Casting (1/2)</vt:lpstr>
      <vt:lpstr>Type Casting (2/2)</vt:lpstr>
      <vt:lpstr>Type Casting (2/2)</vt:lpstr>
      <vt:lpstr>Type Casting (2/2)</vt:lpstr>
      <vt:lpstr>Type Casting </vt:lpstr>
      <vt:lpstr>Type Casting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3780</cp:revision>
  <cp:lastPrinted>2023-09-23T18:14:23Z</cp:lastPrinted>
  <dcterms:created xsi:type="dcterms:W3CDTF">2010-10-08T20:41:54Z</dcterms:created>
  <dcterms:modified xsi:type="dcterms:W3CDTF">2023-09-30T14:29:10Z</dcterms:modified>
</cp:coreProperties>
</file>